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2" r:id="rId4"/>
    <p:sldId id="263" r:id="rId5"/>
    <p:sldId id="260" r:id="rId6"/>
    <p:sldId id="268" r:id="rId7"/>
    <p:sldId id="264" r:id="rId8"/>
    <p:sldId id="265" r:id="rId9"/>
    <p:sldId id="266" r:id="rId10"/>
    <p:sldId id="258" r:id="rId11"/>
    <p:sldId id="269" r:id="rId12"/>
    <p:sldId id="267" r:id="rId13"/>
    <p:sldId id="270" r:id="rId14"/>
    <p:sldId id="259" r:id="rId15"/>
    <p:sldId id="261" r:id="rId16"/>
    <p:sldId id="271" r:id="rId17"/>
    <p:sldId id="272" r:id="rId18"/>
    <p:sldId id="273" r:id="rId19"/>
    <p:sldId id="275" r:id="rId20"/>
    <p:sldId id="274" r:id="rId21"/>
    <p:sldId id="277" r:id="rId22"/>
    <p:sldId id="276"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3" d="100"/>
          <a:sy n="63" d="100"/>
        </p:scale>
        <p:origin x="688"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8280B-3A8F-8464-5B10-AB92BADDA87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3C0B318-E03E-3923-A6AD-2B60EF7C36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FEC93BF-DDC9-1FAB-9902-994E6155632D}"/>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A7522873-4931-2BCD-6528-244CCBA6F4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7CC7C-7C38-B552-2EB5-2E13374AFE48}"/>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363202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A1203C-4FF9-6C0E-3409-E8B758E9DB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4B6262C-334A-7AA7-C3B2-8CF2D29058C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F0AB49-DE88-719E-F2AD-58A140E8FFAF}"/>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255775A8-7278-4471-D4B2-1D6C181DFCE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02DDD0-4730-30C6-D9BA-09EC016C144A}"/>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32552670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4CF1DC5-5ACA-0502-27F5-C44D19F6820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B9E37A3-DCFF-C9C2-3476-028402B0D58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F5472A-ADBB-46E6-6986-22859691FA45}"/>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C08CE12F-9B6D-8085-6829-25754D7504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25ECF3-0201-9C94-337E-0CAA939D3135}"/>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15431471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1341A1-D4F1-78EC-CC0D-ECFF235D66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0B3383E-9E2E-A5B4-353F-DC13623E1C8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DC005A-C191-B96B-5198-6C98FFF90DAB}"/>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2B1B7CF5-264C-00E0-05B5-0C0793D43BD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018D3C-959E-6114-CA78-75C01EA5C19A}"/>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25320291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D24E9A-02B1-5757-3210-2F645CCB98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77D0DE9-D0BC-8530-AFFA-09FF29ADF1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7C51CD-D400-1A6B-4CE6-D5E574A158BE}"/>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AC51DCCE-F991-6A0A-7A94-6F463DDBF8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E97AF1-C891-7567-20D3-0BDE02869CE7}"/>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2128303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363DF-3208-4651-085A-758465D77A8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9A989F-F9B0-FCB5-BFC2-C973BB10B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69D2BE0-65B5-0346-0CE7-B640F1BCDDC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382F78D-627D-E831-82DD-44FF9C57DBA7}"/>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6" name="Footer Placeholder 5">
            <a:extLst>
              <a:ext uri="{FF2B5EF4-FFF2-40B4-BE49-F238E27FC236}">
                <a16:creationId xmlns:a16="http://schemas.microsoft.com/office/drawing/2014/main" id="{51F846F4-B91D-CBAE-5C36-4C18BF28317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237989-5977-4E0B-2456-B9570DF33D0E}"/>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24748830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F3147-D0BF-4A6D-6F9F-BABEFBAE410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8A18C5-F743-F895-2644-D2F078EC130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DE74CBD-A5CE-34EE-0484-54D924315E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989D6D-9580-20DB-21AF-4D065966B41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5C2F92E-E7A7-99C4-9380-870E9FB332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76408DD-2EA7-1B1C-75A5-90F14D6803F9}"/>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8" name="Footer Placeholder 7">
            <a:extLst>
              <a:ext uri="{FF2B5EF4-FFF2-40B4-BE49-F238E27FC236}">
                <a16:creationId xmlns:a16="http://schemas.microsoft.com/office/drawing/2014/main" id="{897550FF-720F-1E75-2BA4-5C2333A1BDB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E507B46-D6AC-DBED-0127-F281AC515154}"/>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21664284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3AA0E-4396-11F9-AF93-866E6BA46F8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499AD6-E91B-A969-E8FB-6DC15E994E5C}"/>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4" name="Footer Placeholder 3">
            <a:extLst>
              <a:ext uri="{FF2B5EF4-FFF2-40B4-BE49-F238E27FC236}">
                <a16:creationId xmlns:a16="http://schemas.microsoft.com/office/drawing/2014/main" id="{F4A47E78-3C5B-CB3B-C107-FF86CB22ACD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F73EF8B-B6D3-5B8A-D392-2E68C50489F9}"/>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4075444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9C77BEB-899C-2122-C3E4-FB477111526B}"/>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3" name="Footer Placeholder 2">
            <a:extLst>
              <a:ext uri="{FF2B5EF4-FFF2-40B4-BE49-F238E27FC236}">
                <a16:creationId xmlns:a16="http://schemas.microsoft.com/office/drawing/2014/main" id="{DD8FFC8E-B26F-901C-5D92-5EA57296D9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65C9DBC-A73A-238A-892F-72E258A560E1}"/>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4258702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99D60-94DC-54E2-4357-0660FD31E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5BAF08-51D0-751D-3ED6-3837F1F9FA2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E4FE8D-68A2-42A7-8265-DDCC15CB36E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6355F8-1CF8-486D-C08D-0AA0D7C19F4B}"/>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6" name="Footer Placeholder 5">
            <a:extLst>
              <a:ext uri="{FF2B5EF4-FFF2-40B4-BE49-F238E27FC236}">
                <a16:creationId xmlns:a16="http://schemas.microsoft.com/office/drawing/2014/main" id="{BB47BDAD-50F7-1E41-789B-6228BA7E930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2D7F6B6-ACD2-4E62-57E2-5DABE5A0F6DC}"/>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22209546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55729A-2F1D-0975-4F1B-703AA9C89D5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3BEA98-EA17-9A78-4F75-7DD8A29C18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7139A9B-D58F-E3BB-2721-C2737F755C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2A7288-EB89-1D8B-6AF6-ECA154173ABB}"/>
              </a:ext>
            </a:extLst>
          </p:cNvPr>
          <p:cNvSpPr>
            <a:spLocks noGrp="1"/>
          </p:cNvSpPr>
          <p:nvPr>
            <p:ph type="dt" sz="half" idx="10"/>
          </p:nvPr>
        </p:nvSpPr>
        <p:spPr/>
        <p:txBody>
          <a:bodyPr/>
          <a:lstStyle/>
          <a:p>
            <a:fld id="{9270583E-CBEE-4C62-9D76-1FD63854EADB}" type="datetimeFigureOut">
              <a:rPr lang="en-US" smtClean="0"/>
              <a:t>8/5/2023</a:t>
            </a:fld>
            <a:endParaRPr lang="en-US"/>
          </a:p>
        </p:txBody>
      </p:sp>
      <p:sp>
        <p:nvSpPr>
          <p:cNvPr id="6" name="Footer Placeholder 5">
            <a:extLst>
              <a:ext uri="{FF2B5EF4-FFF2-40B4-BE49-F238E27FC236}">
                <a16:creationId xmlns:a16="http://schemas.microsoft.com/office/drawing/2014/main" id="{79747237-B8C9-300F-9982-902CDC0D02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7042AB-F26E-924F-6FA9-21EF6BCCE458}"/>
              </a:ext>
            </a:extLst>
          </p:cNvPr>
          <p:cNvSpPr>
            <a:spLocks noGrp="1"/>
          </p:cNvSpPr>
          <p:nvPr>
            <p:ph type="sldNum" sz="quarter" idx="12"/>
          </p:nvPr>
        </p:nvSpPr>
        <p:spPr/>
        <p:txBody>
          <a:bodyPr/>
          <a:lstStyle/>
          <a:p>
            <a:fld id="{5582616F-7A90-4B94-BCA0-ECDCADC0167C}" type="slidenum">
              <a:rPr lang="en-US" smtClean="0"/>
              <a:t>‹#›</a:t>
            </a:fld>
            <a:endParaRPr lang="en-US"/>
          </a:p>
        </p:txBody>
      </p:sp>
    </p:spTree>
    <p:extLst>
      <p:ext uri="{BB962C8B-B14F-4D97-AF65-F5344CB8AC3E}">
        <p14:creationId xmlns:p14="http://schemas.microsoft.com/office/powerpoint/2010/main" val="1193563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81051FA-A680-1DFC-6A2E-A92DA8EE00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49648B3-D4CB-2A14-0A84-D75DA8DA7DB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043271-30B0-DC50-9963-108949F9DCE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70583E-CBEE-4C62-9D76-1FD63854EADB}" type="datetimeFigureOut">
              <a:rPr lang="en-US" smtClean="0"/>
              <a:t>8/5/2023</a:t>
            </a:fld>
            <a:endParaRPr lang="en-US"/>
          </a:p>
        </p:txBody>
      </p:sp>
      <p:sp>
        <p:nvSpPr>
          <p:cNvPr id="5" name="Footer Placeholder 4">
            <a:extLst>
              <a:ext uri="{FF2B5EF4-FFF2-40B4-BE49-F238E27FC236}">
                <a16:creationId xmlns:a16="http://schemas.microsoft.com/office/drawing/2014/main" id="{9D567197-9D6C-2656-83C1-BE6A7C00DB0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A2297A4-7316-08A9-BD26-FE944DA41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82616F-7A90-4B94-BCA0-ECDCADC0167C}" type="slidenum">
              <a:rPr lang="en-US" smtClean="0"/>
              <a:t>‹#›</a:t>
            </a:fld>
            <a:endParaRPr lang="en-US"/>
          </a:p>
        </p:txBody>
      </p:sp>
    </p:spTree>
    <p:extLst>
      <p:ext uri="{BB962C8B-B14F-4D97-AF65-F5344CB8AC3E}">
        <p14:creationId xmlns:p14="http://schemas.microsoft.com/office/powerpoint/2010/main" val="1961855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www.youtube.com/watch?v=qOW5e4BgEa4"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abrunet.com/images/index_3DOrgGenome_SquareShape.png" TargetMode="External"/><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book.bionumbers.org/how-many-genes-are-in-a-genome/" TargetMode="External"/><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bio1151.nicerweb.com/Locked/media/ch21/human_genome.html"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iologydictionary.net/dna/" TargetMode="External"/><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genome.gov/human-genome-project/timeline" TargetMode="External"/><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genome.gov/sites/default/files/media/files/2020-09/HGP_Timeline.pdf" TargetMode="External"/><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genome.gov/about-genomics/educational-resources/fact-sheets/human-genome-project"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genome.gov/11006929/2003-release-international-consortium-completes-hgp" TargetMode="External"/><Relationship Id="rId2" Type="http://schemas.openxmlformats.org/officeDocument/2006/relationships/hyperlink" Target="https://www.genome.gov/10001356/june-2000-white-house-event" TargetMode="External"/><Relationship Id="rId1" Type="http://schemas.openxmlformats.org/officeDocument/2006/relationships/slideLayout" Target="../slideLayouts/slideLayout2.xml"/><Relationship Id="rId5" Type="http://schemas.openxmlformats.org/officeDocument/2006/relationships/hyperlink" Target="https://www.genome.gov/about-genomics/educational-resources/fact-sheets/human-genome-project" TargetMode="External"/><Relationship Id="rId4" Type="http://schemas.openxmlformats.org/officeDocument/2006/relationships/hyperlink" Target="https://www.genome.gov/T2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5B80E-25D2-A626-C1F2-C7C508404F36}"/>
              </a:ext>
            </a:extLst>
          </p:cNvPr>
          <p:cNvSpPr>
            <a:spLocks noGrp="1"/>
          </p:cNvSpPr>
          <p:nvPr>
            <p:ph type="ctrTitle"/>
          </p:nvPr>
        </p:nvSpPr>
        <p:spPr/>
        <p:txBody>
          <a:bodyPr>
            <a:normAutofit/>
          </a:bodyPr>
          <a:lstStyle/>
          <a:p>
            <a:r>
              <a:rPr lang="en-US" sz="4400" b="1" dirty="0">
                <a:latin typeface="+mn-lt"/>
                <a:ea typeface="+mn-ea"/>
                <a:cs typeface="+mn-cs"/>
              </a:rPr>
              <a:t>Human genome structure, function and clinical considerations</a:t>
            </a:r>
          </a:p>
        </p:txBody>
      </p:sp>
      <p:sp>
        <p:nvSpPr>
          <p:cNvPr id="3" name="Subtitle 2">
            <a:extLst>
              <a:ext uri="{FF2B5EF4-FFF2-40B4-BE49-F238E27FC236}">
                <a16:creationId xmlns:a16="http://schemas.microsoft.com/office/drawing/2014/main" id="{89F4CF1C-33CC-3C40-DBB1-6AB34C4FC27C}"/>
              </a:ext>
            </a:extLst>
          </p:cNvPr>
          <p:cNvSpPr>
            <a:spLocks noGrp="1"/>
          </p:cNvSpPr>
          <p:nvPr>
            <p:ph type="subTitle" idx="1"/>
          </p:nvPr>
        </p:nvSpPr>
        <p:spPr>
          <a:xfrm>
            <a:off x="1524000" y="4287521"/>
            <a:ext cx="9144000" cy="1448116"/>
          </a:xfrm>
        </p:spPr>
        <p:txBody>
          <a:bodyPr>
            <a:normAutofit/>
          </a:bodyPr>
          <a:lstStyle/>
          <a:p>
            <a:r>
              <a:rPr lang="fr-FR" dirty="0" err="1"/>
              <a:t>Phuc</a:t>
            </a:r>
            <a:r>
              <a:rPr lang="fr-FR" dirty="0"/>
              <a:t> Loi Luu, PhD</a:t>
            </a:r>
          </a:p>
          <a:p>
            <a:r>
              <a:rPr lang="fr-FR" dirty="0"/>
              <a:t>Loi.lp@pacificinformatics.com.vn</a:t>
            </a:r>
          </a:p>
          <a:p>
            <a:r>
              <a:rPr lang="fr-FR" dirty="0"/>
              <a:t>05/08/2023</a:t>
            </a:r>
          </a:p>
        </p:txBody>
      </p:sp>
    </p:spTree>
    <p:extLst>
      <p:ext uri="{BB962C8B-B14F-4D97-AF65-F5344CB8AC3E}">
        <p14:creationId xmlns:p14="http://schemas.microsoft.com/office/powerpoint/2010/main" val="4598604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Text&#10;&#10;Description automatically generated">
            <a:extLst>
              <a:ext uri="{FF2B5EF4-FFF2-40B4-BE49-F238E27FC236}">
                <a16:creationId xmlns:a16="http://schemas.microsoft.com/office/drawing/2014/main" id="{06ADF029-FF66-6A9C-E0CE-FEE7C3F168B0}"/>
              </a:ext>
            </a:extLst>
          </p:cNvPr>
          <p:cNvPicPr>
            <a:picLocks noChangeAspect="1"/>
          </p:cNvPicPr>
          <p:nvPr/>
        </p:nvPicPr>
        <p:blipFill>
          <a:blip r:embed="rId2"/>
          <a:stretch>
            <a:fillRect/>
          </a:stretch>
        </p:blipFill>
        <p:spPr>
          <a:xfrm>
            <a:off x="643467" y="2389911"/>
            <a:ext cx="5294716" cy="2078176"/>
          </a:xfrm>
          <a:prstGeom prst="rect">
            <a:avLst/>
          </a:prstGeom>
        </p:spPr>
      </p:pic>
      <p:cxnSp>
        <p:nvCxnSpPr>
          <p:cNvPr id="16" name="Straight Connector 15">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 name="Content Placeholder 4" descr="Chart, scatter chart&#10;&#10;Description automatically generated">
            <a:extLst>
              <a:ext uri="{FF2B5EF4-FFF2-40B4-BE49-F238E27FC236}">
                <a16:creationId xmlns:a16="http://schemas.microsoft.com/office/drawing/2014/main" id="{6BB053E2-4FAB-0B36-2895-77AA607655A5}"/>
              </a:ext>
            </a:extLst>
          </p:cNvPr>
          <p:cNvPicPr>
            <a:picLocks noGrp="1" noChangeAspect="1"/>
          </p:cNvPicPr>
          <p:nvPr>
            <p:ph idx="1"/>
          </p:nvPr>
        </p:nvPicPr>
        <p:blipFill>
          <a:blip r:embed="rId3"/>
          <a:stretch>
            <a:fillRect/>
          </a:stretch>
        </p:blipFill>
        <p:spPr>
          <a:xfrm>
            <a:off x="6596146" y="643467"/>
            <a:ext cx="4610056" cy="5571066"/>
          </a:xfrm>
          <a:prstGeom prst="rect">
            <a:avLst/>
          </a:prstGeom>
        </p:spPr>
      </p:pic>
    </p:spTree>
    <p:extLst>
      <p:ext uri="{BB962C8B-B14F-4D97-AF65-F5344CB8AC3E}">
        <p14:creationId xmlns:p14="http://schemas.microsoft.com/office/powerpoint/2010/main" val="21150092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EFC28-CBAA-3D5B-3782-838DC2C029F8}"/>
              </a:ext>
            </a:extLst>
          </p:cNvPr>
          <p:cNvSpPr>
            <a:spLocks noGrp="1"/>
          </p:cNvSpPr>
          <p:nvPr>
            <p:ph type="title"/>
          </p:nvPr>
        </p:nvSpPr>
        <p:spPr/>
        <p:txBody>
          <a:bodyPr>
            <a:normAutofit/>
          </a:bodyPr>
          <a:lstStyle/>
          <a:p>
            <a:r>
              <a:rPr lang="en-US" sz="3200" dirty="0">
                <a:hlinkClick r:id="rId2"/>
              </a:rPr>
              <a:t>(35) Lessons from the Human Genome Project - YouTube</a:t>
            </a:r>
            <a:endParaRPr lang="en-US" sz="3200" dirty="0"/>
          </a:p>
        </p:txBody>
      </p:sp>
      <p:sp>
        <p:nvSpPr>
          <p:cNvPr id="3" name="Content Placeholder 2">
            <a:extLst>
              <a:ext uri="{FF2B5EF4-FFF2-40B4-BE49-F238E27FC236}">
                <a16:creationId xmlns:a16="http://schemas.microsoft.com/office/drawing/2014/main" id="{412BCDF0-251D-7701-52B0-296BDB1AE269}"/>
              </a:ext>
            </a:extLst>
          </p:cNvPr>
          <p:cNvSpPr>
            <a:spLocks noGrp="1"/>
          </p:cNvSpPr>
          <p:nvPr>
            <p:ph idx="1"/>
          </p:nvPr>
        </p:nvSpPr>
        <p:spPr/>
        <p:txBody>
          <a:bodyPr/>
          <a:lstStyle/>
          <a:p>
            <a:r>
              <a:rPr lang="en-US" dirty="0"/>
              <a:t>https://www.youtube.com/watch?v=qOW5e4BgEa4</a:t>
            </a:r>
          </a:p>
        </p:txBody>
      </p:sp>
    </p:spTree>
    <p:extLst>
      <p:ext uri="{BB962C8B-B14F-4D97-AF65-F5344CB8AC3E}">
        <p14:creationId xmlns:p14="http://schemas.microsoft.com/office/powerpoint/2010/main" val="89970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807E-C796-E58D-CB9A-3D8388A5A391}"/>
              </a:ext>
            </a:extLst>
          </p:cNvPr>
          <p:cNvSpPr>
            <a:spLocks noGrp="1"/>
          </p:cNvSpPr>
          <p:nvPr>
            <p:ph type="title"/>
          </p:nvPr>
        </p:nvSpPr>
        <p:spPr/>
        <p:txBody>
          <a:bodyPr>
            <a:normAutofit/>
          </a:bodyPr>
          <a:lstStyle/>
          <a:p>
            <a:pPr algn="ctr"/>
            <a:r>
              <a:rPr lang="en-US" b="1" i="0" dirty="0">
                <a:solidFill>
                  <a:srgbClr val="000000"/>
                </a:solidFill>
                <a:effectLst/>
                <a:latin typeface="Helvetica Neue"/>
              </a:rPr>
              <a:t>How did the Human Genome Project affect biological research in general?</a:t>
            </a:r>
            <a:endParaRPr lang="en-US" dirty="0"/>
          </a:p>
        </p:txBody>
      </p:sp>
      <p:sp>
        <p:nvSpPr>
          <p:cNvPr id="3" name="Content Placeholder 2">
            <a:extLst>
              <a:ext uri="{FF2B5EF4-FFF2-40B4-BE49-F238E27FC236}">
                <a16:creationId xmlns:a16="http://schemas.microsoft.com/office/drawing/2014/main" id="{960AD509-AE84-2592-B998-F604C7C00CC4}"/>
              </a:ext>
            </a:extLst>
          </p:cNvPr>
          <p:cNvSpPr>
            <a:spLocks noGrp="1"/>
          </p:cNvSpPr>
          <p:nvPr>
            <p:ph idx="1"/>
          </p:nvPr>
        </p:nvSpPr>
        <p:spPr/>
        <p:txBody>
          <a:bodyPr/>
          <a:lstStyle/>
          <a:p>
            <a:r>
              <a:rPr lang="en-US" dirty="0"/>
              <a:t>Discuss and give an example!</a:t>
            </a:r>
          </a:p>
        </p:txBody>
      </p:sp>
    </p:spTree>
    <p:extLst>
      <p:ext uri="{BB962C8B-B14F-4D97-AF65-F5344CB8AC3E}">
        <p14:creationId xmlns:p14="http://schemas.microsoft.com/office/powerpoint/2010/main" val="3312764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8807E-C796-E58D-CB9A-3D8388A5A391}"/>
              </a:ext>
            </a:extLst>
          </p:cNvPr>
          <p:cNvSpPr>
            <a:spLocks noGrp="1"/>
          </p:cNvSpPr>
          <p:nvPr>
            <p:ph type="title"/>
          </p:nvPr>
        </p:nvSpPr>
        <p:spPr/>
        <p:txBody>
          <a:bodyPr>
            <a:noAutofit/>
          </a:bodyPr>
          <a:lstStyle/>
          <a:p>
            <a:pPr algn="ctr"/>
            <a:r>
              <a:rPr lang="en-US" sz="3200" b="1" i="0" dirty="0">
                <a:solidFill>
                  <a:srgbClr val="000000"/>
                </a:solidFill>
                <a:effectLst/>
                <a:latin typeface="Helvetica Neue"/>
              </a:rPr>
              <a:t>How did the Human Genome Project affect medical research and clinical application in general?</a:t>
            </a:r>
            <a:endParaRPr lang="en-US" sz="3200" dirty="0"/>
          </a:p>
        </p:txBody>
      </p:sp>
      <p:sp>
        <p:nvSpPr>
          <p:cNvPr id="3" name="Content Placeholder 2">
            <a:extLst>
              <a:ext uri="{FF2B5EF4-FFF2-40B4-BE49-F238E27FC236}">
                <a16:creationId xmlns:a16="http://schemas.microsoft.com/office/drawing/2014/main" id="{960AD509-AE84-2592-B998-F604C7C00CC4}"/>
              </a:ext>
            </a:extLst>
          </p:cNvPr>
          <p:cNvSpPr>
            <a:spLocks noGrp="1"/>
          </p:cNvSpPr>
          <p:nvPr>
            <p:ph idx="1"/>
          </p:nvPr>
        </p:nvSpPr>
        <p:spPr/>
        <p:txBody>
          <a:bodyPr/>
          <a:lstStyle/>
          <a:p>
            <a:r>
              <a:rPr lang="en-US" dirty="0"/>
              <a:t>Discuss and give an example!</a:t>
            </a:r>
          </a:p>
        </p:txBody>
      </p:sp>
    </p:spTree>
    <p:extLst>
      <p:ext uri="{BB962C8B-B14F-4D97-AF65-F5344CB8AC3E}">
        <p14:creationId xmlns:p14="http://schemas.microsoft.com/office/powerpoint/2010/main" val="3806345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 screenshot of a video game&#10;&#10;Description automatically generated with medium confidence">
            <a:extLst>
              <a:ext uri="{FF2B5EF4-FFF2-40B4-BE49-F238E27FC236}">
                <a16:creationId xmlns:a16="http://schemas.microsoft.com/office/drawing/2014/main" id="{0E27DD51-9A38-CDA5-FC4B-EE61B7031DD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70464" y="659795"/>
            <a:ext cx="9671577" cy="54402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6B12B37-AD14-8131-4085-341551E15325}"/>
              </a:ext>
            </a:extLst>
          </p:cNvPr>
          <p:cNvSpPr txBox="1"/>
          <p:nvPr/>
        </p:nvSpPr>
        <p:spPr>
          <a:xfrm>
            <a:off x="7494814" y="6083728"/>
            <a:ext cx="4155621" cy="261610"/>
          </a:xfrm>
          <a:prstGeom prst="rect">
            <a:avLst/>
          </a:prstGeom>
          <a:noFill/>
        </p:spPr>
        <p:txBody>
          <a:bodyPr wrap="square">
            <a:spAutoFit/>
          </a:bodyPr>
          <a:lstStyle/>
          <a:p>
            <a:r>
              <a:rPr lang="en-US" sz="1100" dirty="0">
                <a:hlinkClick r:id="rId3"/>
              </a:rPr>
              <a:t>index_3DOrgGenome_SquareShape.png (2523×1422) (abrunet.com)</a:t>
            </a:r>
            <a:endParaRPr lang="en-US" sz="1100" dirty="0"/>
          </a:p>
        </p:txBody>
      </p:sp>
    </p:spTree>
    <p:extLst>
      <p:ext uri="{BB962C8B-B14F-4D97-AF65-F5344CB8AC3E}">
        <p14:creationId xmlns:p14="http://schemas.microsoft.com/office/powerpoint/2010/main" val="29995519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838200" y="365125"/>
            <a:ext cx="10515600" cy="786039"/>
          </a:xfrm>
        </p:spPr>
        <p:txBody>
          <a:bodyPr/>
          <a:lstStyle/>
          <a:p>
            <a:r>
              <a:rPr lang="en-US" dirty="0"/>
              <a:t>Genome components</a:t>
            </a:r>
          </a:p>
        </p:txBody>
      </p:sp>
      <p:pic>
        <p:nvPicPr>
          <p:cNvPr id="2050" name="Picture 2">
            <a:extLst>
              <a:ext uri="{FF2B5EF4-FFF2-40B4-BE49-F238E27FC236}">
                <a16:creationId xmlns:a16="http://schemas.microsoft.com/office/drawing/2014/main" id="{03E9E355-0447-AB88-3C98-862823E2942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30941" y="1569406"/>
            <a:ext cx="7130118"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223F99-070E-6411-67C9-55C130F247EA}"/>
              </a:ext>
            </a:extLst>
          </p:cNvPr>
          <p:cNvSpPr txBox="1"/>
          <p:nvPr/>
        </p:nvSpPr>
        <p:spPr>
          <a:xfrm>
            <a:off x="7502311" y="6338986"/>
            <a:ext cx="4317496" cy="307777"/>
          </a:xfrm>
          <a:prstGeom prst="rect">
            <a:avLst/>
          </a:prstGeom>
          <a:noFill/>
        </p:spPr>
        <p:txBody>
          <a:bodyPr wrap="square">
            <a:spAutoFit/>
          </a:bodyPr>
          <a:lstStyle/>
          <a:p>
            <a:r>
              <a:rPr lang="en-US" sz="1400" dirty="0">
                <a:hlinkClick r:id="rId3"/>
              </a:rPr>
              <a:t>» How many genes are in a genome? (bionumbers.org)</a:t>
            </a:r>
            <a:endParaRPr lang="en-US" sz="1400" dirty="0"/>
          </a:p>
        </p:txBody>
      </p:sp>
    </p:spTree>
    <p:extLst>
      <p:ext uri="{BB962C8B-B14F-4D97-AF65-F5344CB8AC3E}">
        <p14:creationId xmlns:p14="http://schemas.microsoft.com/office/powerpoint/2010/main" val="14011516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838200" y="365125"/>
            <a:ext cx="10515600" cy="786039"/>
          </a:xfrm>
        </p:spPr>
        <p:txBody>
          <a:bodyPr/>
          <a:lstStyle/>
          <a:p>
            <a:r>
              <a:rPr lang="en-US" dirty="0"/>
              <a:t>Genome components</a:t>
            </a:r>
          </a:p>
        </p:txBody>
      </p:sp>
      <p:sp>
        <p:nvSpPr>
          <p:cNvPr id="5" name="TextBox 4">
            <a:extLst>
              <a:ext uri="{FF2B5EF4-FFF2-40B4-BE49-F238E27FC236}">
                <a16:creationId xmlns:a16="http://schemas.microsoft.com/office/drawing/2014/main" id="{9C223F99-070E-6411-67C9-55C130F247EA}"/>
              </a:ext>
            </a:extLst>
          </p:cNvPr>
          <p:cNvSpPr txBox="1"/>
          <p:nvPr/>
        </p:nvSpPr>
        <p:spPr>
          <a:xfrm>
            <a:off x="658585" y="6301177"/>
            <a:ext cx="6044252" cy="307777"/>
          </a:xfrm>
          <a:prstGeom prst="rect">
            <a:avLst/>
          </a:prstGeom>
          <a:noFill/>
        </p:spPr>
        <p:txBody>
          <a:bodyPr wrap="square">
            <a:spAutoFit/>
          </a:bodyPr>
          <a:lstStyle/>
          <a:p>
            <a:r>
              <a:rPr lang="sv-SE" sz="1400" dirty="0">
                <a:hlinkClick r:id="rId2"/>
              </a:rPr>
              <a:t>human_genome.html 21_07HumanDNATypes-L.jpg (nicerweb.com)</a:t>
            </a:r>
            <a:endParaRPr lang="en-US" sz="1400" dirty="0"/>
          </a:p>
        </p:txBody>
      </p:sp>
      <p:sp>
        <p:nvSpPr>
          <p:cNvPr id="3" name="Content Placeholder 2">
            <a:extLst>
              <a:ext uri="{FF2B5EF4-FFF2-40B4-BE49-F238E27FC236}">
                <a16:creationId xmlns:a16="http://schemas.microsoft.com/office/drawing/2014/main" id="{209696F5-0EDE-7266-3360-C5EEE50027AB}"/>
              </a:ext>
            </a:extLst>
          </p:cNvPr>
          <p:cNvSpPr>
            <a:spLocks noGrp="1"/>
          </p:cNvSpPr>
          <p:nvPr>
            <p:ph idx="1"/>
          </p:nvPr>
        </p:nvSpPr>
        <p:spPr>
          <a:xfrm>
            <a:off x="593273" y="1458232"/>
            <a:ext cx="5182282" cy="4351338"/>
          </a:xfrm>
        </p:spPr>
        <p:txBody>
          <a:bodyPr>
            <a:normAutofit/>
          </a:bodyPr>
          <a:lstStyle/>
          <a:p>
            <a:pPr algn="just"/>
            <a:r>
              <a:rPr lang="en-US" sz="1800" b="1" i="0" dirty="0">
                <a:effectLst/>
                <a:latin typeface="Times New Roman" panose="02020603050405020304" pitchFamily="18" charset="0"/>
              </a:rPr>
              <a:t>The human genome contains less than 2% coding exons within genes.</a:t>
            </a:r>
          </a:p>
          <a:p>
            <a:pPr algn="just"/>
            <a:r>
              <a:rPr lang="en-US" sz="1800" b="1" i="0" dirty="0">
                <a:effectLst/>
                <a:latin typeface="Times New Roman" panose="02020603050405020304" pitchFamily="18" charset="0"/>
              </a:rPr>
              <a:t>The remaining DNA consist of:</a:t>
            </a:r>
          </a:p>
          <a:p>
            <a:pPr lvl="1" algn="just">
              <a:buFont typeface="Courier New" panose="02070309020205020404" pitchFamily="49" charset="0"/>
              <a:buChar char="o"/>
            </a:pPr>
            <a:r>
              <a:rPr lang="en-US" sz="1600" b="1" i="0" dirty="0">
                <a:effectLst/>
                <a:latin typeface="Times New Roman" panose="02020603050405020304" pitchFamily="18" charset="0"/>
              </a:rPr>
              <a:t>introns and regulatory sequences such as enhancers</a:t>
            </a:r>
          </a:p>
          <a:p>
            <a:pPr lvl="1" algn="just">
              <a:buFont typeface="Courier New" panose="02070309020205020404" pitchFamily="49" charset="0"/>
              <a:buChar char="o"/>
            </a:pPr>
            <a:r>
              <a:rPr lang="en-US" sz="1600" b="1" i="0" dirty="0">
                <a:effectLst/>
                <a:latin typeface="Times New Roman" panose="02020603050405020304" pitchFamily="18" charset="0"/>
              </a:rPr>
              <a:t>unique noncoding DNA contains many pseudogenes (genes that have accumulated mutations and became nonfunctional)</a:t>
            </a:r>
          </a:p>
          <a:p>
            <a:pPr lvl="1" algn="just">
              <a:buFont typeface="Courier New" panose="02070309020205020404" pitchFamily="49" charset="0"/>
              <a:buChar char="o"/>
            </a:pPr>
            <a:r>
              <a:rPr lang="en-US" sz="1600" b="1" i="0" dirty="0">
                <a:effectLst/>
                <a:latin typeface="Times New Roman" panose="02020603050405020304" pitchFamily="18" charset="0"/>
              </a:rPr>
              <a:t>repetitive DNA are sequences that are repeated many times; much of these are</a:t>
            </a:r>
          </a:p>
          <a:p>
            <a:pPr lvl="1" algn="just">
              <a:buFont typeface="Courier New" panose="02070309020205020404" pitchFamily="49" charset="0"/>
              <a:buChar char="o"/>
            </a:pPr>
            <a:r>
              <a:rPr lang="en-US" sz="1600" b="1" i="0" dirty="0">
                <a:effectLst/>
                <a:latin typeface="Times New Roman" panose="02020603050405020304" pitchFamily="18" charset="0"/>
              </a:rPr>
              <a:t>transposable elements that can "jump" between chromosomes, leading to transpositions.</a:t>
            </a:r>
            <a:endParaRPr lang="en-US" sz="1600" dirty="0"/>
          </a:p>
        </p:txBody>
      </p:sp>
      <p:pic>
        <p:nvPicPr>
          <p:cNvPr id="6" name="Picture 5">
            <a:extLst>
              <a:ext uri="{FF2B5EF4-FFF2-40B4-BE49-F238E27FC236}">
                <a16:creationId xmlns:a16="http://schemas.microsoft.com/office/drawing/2014/main" id="{32730B3A-78B8-6D86-8D95-CD1B9D7CFCB3}"/>
              </a:ext>
            </a:extLst>
          </p:cNvPr>
          <p:cNvPicPr>
            <a:picLocks noChangeAspect="1"/>
          </p:cNvPicPr>
          <p:nvPr/>
        </p:nvPicPr>
        <p:blipFill>
          <a:blip r:embed="rId3"/>
          <a:stretch>
            <a:fillRect/>
          </a:stretch>
        </p:blipFill>
        <p:spPr>
          <a:xfrm>
            <a:off x="6487918" y="710002"/>
            <a:ext cx="5331889" cy="5437996"/>
          </a:xfrm>
          <a:prstGeom prst="rect">
            <a:avLst/>
          </a:prstGeom>
        </p:spPr>
      </p:pic>
    </p:spTree>
    <p:extLst>
      <p:ext uri="{BB962C8B-B14F-4D97-AF65-F5344CB8AC3E}">
        <p14:creationId xmlns:p14="http://schemas.microsoft.com/office/powerpoint/2010/main" val="7493798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6CC4F-D4F3-0D17-EFFB-5D23EB73A448}"/>
              </a:ext>
            </a:extLst>
          </p:cNvPr>
          <p:cNvSpPr>
            <a:spLocks noGrp="1"/>
          </p:cNvSpPr>
          <p:nvPr>
            <p:ph type="title"/>
          </p:nvPr>
        </p:nvSpPr>
        <p:spPr>
          <a:xfrm>
            <a:off x="838200" y="365126"/>
            <a:ext cx="10515600" cy="737054"/>
          </a:xfrm>
        </p:spPr>
        <p:txBody>
          <a:bodyPr>
            <a:normAutofit/>
          </a:bodyPr>
          <a:lstStyle/>
          <a:p>
            <a:pPr algn="ctr"/>
            <a:r>
              <a:rPr lang="en-US" b="1" dirty="0"/>
              <a:t>Gene structure</a:t>
            </a:r>
          </a:p>
        </p:txBody>
      </p:sp>
      <p:pic>
        <p:nvPicPr>
          <p:cNvPr id="4098" name="Picture 2" descr="Fine structure of gene">
            <a:extLst>
              <a:ext uri="{FF2B5EF4-FFF2-40B4-BE49-F238E27FC236}">
                <a16:creationId xmlns:a16="http://schemas.microsoft.com/office/drawing/2014/main" id="{E3604F21-8FF6-BD87-6C64-2E742A93FD3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16269" y="1944234"/>
            <a:ext cx="5250393" cy="393779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AA859FD-779E-2236-1D57-8FEDA62B27CB}"/>
              </a:ext>
            </a:extLst>
          </p:cNvPr>
          <p:cNvPicPr>
            <a:picLocks noChangeAspect="1"/>
          </p:cNvPicPr>
          <p:nvPr/>
        </p:nvPicPr>
        <p:blipFill>
          <a:blip r:embed="rId3"/>
          <a:stretch>
            <a:fillRect/>
          </a:stretch>
        </p:blipFill>
        <p:spPr>
          <a:xfrm>
            <a:off x="125338" y="2094965"/>
            <a:ext cx="6318500" cy="3681948"/>
          </a:xfrm>
          <a:prstGeom prst="rect">
            <a:avLst/>
          </a:prstGeom>
        </p:spPr>
      </p:pic>
    </p:spTree>
    <p:extLst>
      <p:ext uri="{BB962C8B-B14F-4D97-AF65-F5344CB8AC3E}">
        <p14:creationId xmlns:p14="http://schemas.microsoft.com/office/powerpoint/2010/main" val="278955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9BF9E-CF70-930B-A83E-6DA8D9389648}"/>
              </a:ext>
            </a:extLst>
          </p:cNvPr>
          <p:cNvSpPr>
            <a:spLocks noGrp="1"/>
          </p:cNvSpPr>
          <p:nvPr>
            <p:ph type="title"/>
          </p:nvPr>
        </p:nvSpPr>
        <p:spPr>
          <a:xfrm>
            <a:off x="838200" y="252640"/>
            <a:ext cx="10515600" cy="900339"/>
          </a:xfrm>
        </p:spPr>
        <p:txBody>
          <a:bodyPr/>
          <a:lstStyle/>
          <a:p>
            <a:pPr algn="ctr"/>
            <a:r>
              <a:rPr lang="en-US" b="1" dirty="0"/>
              <a:t>Gene structure</a:t>
            </a:r>
            <a:endParaRPr lang="en-US" dirty="0"/>
          </a:p>
        </p:txBody>
      </p:sp>
      <p:pic>
        <p:nvPicPr>
          <p:cNvPr id="5122" name="Picture 2">
            <a:extLst>
              <a:ext uri="{FF2B5EF4-FFF2-40B4-BE49-F238E27FC236}">
                <a16:creationId xmlns:a16="http://schemas.microsoft.com/office/drawing/2014/main" id="{4BBF7B7B-1E10-7F12-FC9A-28C0B48ED6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57158" y="1335056"/>
            <a:ext cx="8179469" cy="209394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0617BF33-D213-D89D-4850-653CD9C08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200" y="3784147"/>
            <a:ext cx="9525000" cy="261937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B92C620-264F-1F08-E2C6-BD48464658DE}"/>
              </a:ext>
            </a:extLst>
          </p:cNvPr>
          <p:cNvSpPr txBox="1"/>
          <p:nvPr/>
        </p:nvSpPr>
        <p:spPr>
          <a:xfrm>
            <a:off x="5888492" y="6504753"/>
            <a:ext cx="6094638" cy="253916"/>
          </a:xfrm>
          <a:prstGeom prst="rect">
            <a:avLst/>
          </a:prstGeom>
          <a:noFill/>
        </p:spPr>
        <p:txBody>
          <a:bodyPr wrap="square">
            <a:spAutoFit/>
          </a:bodyPr>
          <a:lstStyle/>
          <a:p>
            <a:r>
              <a:rPr lang="en-US" sz="1050" dirty="0"/>
              <a:t>https://www.bioconductor.org/packages/devel/bioc/vignettes/annotatr/inst/doc/annotatr-vignette.html</a:t>
            </a:r>
          </a:p>
        </p:txBody>
      </p:sp>
    </p:spTree>
    <p:extLst>
      <p:ext uri="{BB962C8B-B14F-4D97-AF65-F5344CB8AC3E}">
        <p14:creationId xmlns:p14="http://schemas.microsoft.com/office/powerpoint/2010/main" val="539406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A97-1E76-7C38-3BF3-D620774EECEB}"/>
              </a:ext>
            </a:extLst>
          </p:cNvPr>
          <p:cNvSpPr>
            <a:spLocks noGrp="1"/>
          </p:cNvSpPr>
          <p:nvPr>
            <p:ph type="title"/>
          </p:nvPr>
        </p:nvSpPr>
        <p:spPr>
          <a:xfrm>
            <a:off x="838200" y="365125"/>
            <a:ext cx="10515600" cy="1120775"/>
          </a:xfrm>
        </p:spPr>
        <p:txBody>
          <a:bodyPr>
            <a:normAutofit/>
          </a:bodyPr>
          <a:lstStyle/>
          <a:p>
            <a:pPr algn="ctr"/>
            <a:r>
              <a:rPr lang="en-US" sz="3600" dirty="0"/>
              <a:t>Understanding Gene Annotation through GENCODE</a:t>
            </a:r>
            <a:br>
              <a:rPr lang="en-US" sz="3600" dirty="0"/>
            </a:br>
            <a:r>
              <a:rPr lang="en-US" sz="3600" dirty="0"/>
              <a:t>(https://www.gencodegenes.org/)</a:t>
            </a:r>
          </a:p>
        </p:txBody>
      </p:sp>
      <p:pic>
        <p:nvPicPr>
          <p:cNvPr id="7" name="Content Placeholder 6">
            <a:extLst>
              <a:ext uri="{FF2B5EF4-FFF2-40B4-BE49-F238E27FC236}">
                <a16:creationId xmlns:a16="http://schemas.microsoft.com/office/drawing/2014/main" id="{637DE1D9-8F16-D1DE-E1A2-AB17DF24AE9E}"/>
              </a:ext>
            </a:extLst>
          </p:cNvPr>
          <p:cNvPicPr>
            <a:picLocks noGrp="1" noChangeAspect="1"/>
          </p:cNvPicPr>
          <p:nvPr>
            <p:ph idx="1"/>
          </p:nvPr>
        </p:nvPicPr>
        <p:blipFill>
          <a:blip r:embed="rId2"/>
          <a:stretch>
            <a:fillRect/>
          </a:stretch>
        </p:blipFill>
        <p:spPr>
          <a:xfrm>
            <a:off x="2102265" y="1825625"/>
            <a:ext cx="7987469" cy="4667250"/>
          </a:xfrm>
        </p:spPr>
      </p:pic>
    </p:spTree>
    <p:extLst>
      <p:ext uri="{BB962C8B-B14F-4D97-AF65-F5344CB8AC3E}">
        <p14:creationId xmlns:p14="http://schemas.microsoft.com/office/powerpoint/2010/main" val="33168825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1" name="Freeform: Shape 3080">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F6DB5F84-2124-E76C-FE53-260538E560B7}"/>
              </a:ext>
            </a:extLst>
          </p:cNvPr>
          <p:cNvSpPr>
            <a:spLocks noGrp="1"/>
          </p:cNvSpPr>
          <p:nvPr>
            <p:ph type="title"/>
          </p:nvPr>
        </p:nvSpPr>
        <p:spPr>
          <a:xfrm>
            <a:off x="642259" y="341464"/>
            <a:ext cx="5124584" cy="679147"/>
          </a:xfrm>
        </p:spPr>
        <p:txBody>
          <a:bodyPr>
            <a:normAutofit fontScale="90000"/>
          </a:bodyPr>
          <a:lstStyle/>
          <a:p>
            <a:r>
              <a:rPr lang="en-US" dirty="0"/>
              <a:t>Content</a:t>
            </a:r>
          </a:p>
        </p:txBody>
      </p:sp>
      <p:sp>
        <p:nvSpPr>
          <p:cNvPr id="3" name="Content Placeholder 2">
            <a:extLst>
              <a:ext uri="{FF2B5EF4-FFF2-40B4-BE49-F238E27FC236}">
                <a16:creationId xmlns:a16="http://schemas.microsoft.com/office/drawing/2014/main" id="{DBCBE909-5EAD-3461-53B6-F7660A2109DD}"/>
              </a:ext>
            </a:extLst>
          </p:cNvPr>
          <p:cNvSpPr>
            <a:spLocks noGrp="1"/>
          </p:cNvSpPr>
          <p:nvPr>
            <p:ph idx="1"/>
          </p:nvPr>
        </p:nvSpPr>
        <p:spPr>
          <a:xfrm>
            <a:off x="621750" y="1362075"/>
            <a:ext cx="5636079" cy="3553581"/>
          </a:xfrm>
        </p:spPr>
        <p:txBody>
          <a:bodyPr>
            <a:normAutofit fontScale="85000" lnSpcReduction="20000"/>
          </a:bodyPr>
          <a:lstStyle/>
          <a:p>
            <a:r>
              <a:rPr lang="en-US" sz="2000" dirty="0"/>
              <a:t>DNA structure</a:t>
            </a:r>
          </a:p>
          <a:p>
            <a:r>
              <a:rPr lang="en-US" sz="2000" dirty="0"/>
              <a:t>Human genome project (HGP)</a:t>
            </a:r>
          </a:p>
          <a:p>
            <a:r>
              <a:rPr lang="en-US" sz="2000" dirty="0"/>
              <a:t>Human genome in a nutshell</a:t>
            </a:r>
            <a:endParaRPr lang="vi-VN" sz="2000" dirty="0"/>
          </a:p>
          <a:p>
            <a:r>
              <a:rPr lang="en-US" sz="2000" dirty="0"/>
              <a:t>Human reference genome</a:t>
            </a:r>
          </a:p>
          <a:p>
            <a:r>
              <a:rPr lang="en-US" sz="2000" dirty="0"/>
              <a:t>Genome components</a:t>
            </a:r>
          </a:p>
          <a:p>
            <a:r>
              <a:rPr lang="en-US" sz="2000" dirty="0"/>
              <a:t>Genome 3D structure</a:t>
            </a:r>
          </a:p>
          <a:p>
            <a:r>
              <a:rPr lang="en-US" sz="2000" dirty="0"/>
              <a:t>Gene structure</a:t>
            </a:r>
          </a:p>
          <a:p>
            <a:r>
              <a:rPr lang="en-US" sz="2000" dirty="0"/>
              <a:t>Gene Annotation</a:t>
            </a:r>
            <a:endParaRPr lang="vi-VN" sz="2000" dirty="0"/>
          </a:p>
          <a:p>
            <a:r>
              <a:rPr lang="vi-VN" sz="2000" dirty="0"/>
              <a:t>Gene conservation and mappability</a:t>
            </a:r>
            <a:endParaRPr lang="en-US" sz="2000" dirty="0"/>
          </a:p>
          <a:p>
            <a:r>
              <a:rPr lang="en-US" sz="2000" dirty="0"/>
              <a:t>GEO NCBI</a:t>
            </a:r>
          </a:p>
          <a:p>
            <a:r>
              <a:rPr lang="en-US" sz="2000" dirty="0"/>
              <a:t>ENA Browser EBI</a:t>
            </a:r>
          </a:p>
        </p:txBody>
      </p:sp>
      <p:pic>
        <p:nvPicPr>
          <p:cNvPr id="3074" name="Picture 2">
            <a:extLst>
              <a:ext uri="{FF2B5EF4-FFF2-40B4-BE49-F238E27FC236}">
                <a16:creationId xmlns:a16="http://schemas.microsoft.com/office/drawing/2014/main" id="{C1A0D339-821D-B910-A4EA-AB66DAFA768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74806" y="643234"/>
            <a:ext cx="4199907" cy="5599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96197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76A97-1E76-7C38-3BF3-D620774EECEB}"/>
              </a:ext>
            </a:extLst>
          </p:cNvPr>
          <p:cNvSpPr>
            <a:spLocks noGrp="1"/>
          </p:cNvSpPr>
          <p:nvPr>
            <p:ph type="title"/>
          </p:nvPr>
        </p:nvSpPr>
        <p:spPr>
          <a:xfrm>
            <a:off x="838200" y="365125"/>
            <a:ext cx="10515600" cy="1120775"/>
          </a:xfrm>
        </p:spPr>
        <p:txBody>
          <a:bodyPr>
            <a:normAutofit/>
          </a:bodyPr>
          <a:lstStyle/>
          <a:p>
            <a:pPr algn="ctr"/>
            <a:r>
              <a:rPr lang="en-US" sz="3600" dirty="0"/>
              <a:t>Understanding Human reference genome through the UCSC Genome Browser (https://genome.ucsc.edu/)</a:t>
            </a:r>
          </a:p>
        </p:txBody>
      </p:sp>
      <p:pic>
        <p:nvPicPr>
          <p:cNvPr id="5" name="Content Placeholder 4">
            <a:extLst>
              <a:ext uri="{FF2B5EF4-FFF2-40B4-BE49-F238E27FC236}">
                <a16:creationId xmlns:a16="http://schemas.microsoft.com/office/drawing/2014/main" id="{BD053636-3367-BCD0-ADF6-AE6183720EC3}"/>
              </a:ext>
            </a:extLst>
          </p:cNvPr>
          <p:cNvPicPr>
            <a:picLocks noGrp="1" noChangeAspect="1"/>
          </p:cNvPicPr>
          <p:nvPr>
            <p:ph idx="1"/>
          </p:nvPr>
        </p:nvPicPr>
        <p:blipFill>
          <a:blip r:embed="rId2"/>
          <a:stretch>
            <a:fillRect/>
          </a:stretch>
        </p:blipFill>
        <p:spPr>
          <a:xfrm>
            <a:off x="2000492" y="1825625"/>
            <a:ext cx="8191015" cy="4351338"/>
          </a:xfrm>
        </p:spPr>
      </p:pic>
    </p:spTree>
    <p:extLst>
      <p:ext uri="{BB962C8B-B14F-4D97-AF65-F5344CB8AC3E}">
        <p14:creationId xmlns:p14="http://schemas.microsoft.com/office/powerpoint/2010/main" val="3940081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24295-B0E8-8779-A00D-1C6126E1A8A3}"/>
              </a:ext>
            </a:extLst>
          </p:cNvPr>
          <p:cNvSpPr>
            <a:spLocks noGrp="1"/>
          </p:cNvSpPr>
          <p:nvPr>
            <p:ph type="title"/>
          </p:nvPr>
        </p:nvSpPr>
        <p:spPr>
          <a:xfrm>
            <a:off x="838200" y="273685"/>
            <a:ext cx="10515600" cy="823595"/>
          </a:xfrm>
        </p:spPr>
        <p:txBody>
          <a:bodyPr>
            <a:normAutofit/>
          </a:bodyPr>
          <a:lstStyle/>
          <a:p>
            <a:r>
              <a:rPr lang="en-US" sz="4000" b="1" dirty="0"/>
              <a:t>GEO NCBI (https://www.ncbi.nlm.nih.gov/geo/)</a:t>
            </a:r>
          </a:p>
        </p:txBody>
      </p:sp>
      <p:pic>
        <p:nvPicPr>
          <p:cNvPr id="5" name="Content Placeholder 4">
            <a:extLst>
              <a:ext uri="{FF2B5EF4-FFF2-40B4-BE49-F238E27FC236}">
                <a16:creationId xmlns:a16="http://schemas.microsoft.com/office/drawing/2014/main" id="{8B35EED7-6F3E-9DCD-CEB0-125CB7387A9D}"/>
              </a:ext>
            </a:extLst>
          </p:cNvPr>
          <p:cNvPicPr>
            <a:picLocks noGrp="1" noChangeAspect="1"/>
          </p:cNvPicPr>
          <p:nvPr>
            <p:ph idx="1"/>
          </p:nvPr>
        </p:nvPicPr>
        <p:blipFill>
          <a:blip r:embed="rId2"/>
          <a:stretch>
            <a:fillRect/>
          </a:stretch>
        </p:blipFill>
        <p:spPr>
          <a:xfrm>
            <a:off x="2377440" y="1339827"/>
            <a:ext cx="7674013" cy="5051448"/>
          </a:xfrm>
        </p:spPr>
      </p:pic>
    </p:spTree>
    <p:extLst>
      <p:ext uri="{BB962C8B-B14F-4D97-AF65-F5344CB8AC3E}">
        <p14:creationId xmlns:p14="http://schemas.microsoft.com/office/powerpoint/2010/main" val="39806661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8AEDD-26B8-7129-A1B1-3A25415799B4}"/>
              </a:ext>
            </a:extLst>
          </p:cNvPr>
          <p:cNvSpPr>
            <a:spLocks noGrp="1"/>
          </p:cNvSpPr>
          <p:nvPr>
            <p:ph type="title"/>
          </p:nvPr>
        </p:nvSpPr>
        <p:spPr>
          <a:xfrm>
            <a:off x="838200" y="365125"/>
            <a:ext cx="10515600" cy="927647"/>
          </a:xfrm>
        </p:spPr>
        <p:txBody>
          <a:bodyPr>
            <a:normAutofit fontScale="90000"/>
          </a:bodyPr>
          <a:lstStyle/>
          <a:p>
            <a:r>
              <a:rPr lang="en-US" b="1" dirty="0"/>
              <a:t>ENA (https://www.ebi.ac.uk/ena/browser/home)</a:t>
            </a:r>
          </a:p>
        </p:txBody>
      </p:sp>
      <p:pic>
        <p:nvPicPr>
          <p:cNvPr id="5" name="Content Placeholder 4">
            <a:extLst>
              <a:ext uri="{FF2B5EF4-FFF2-40B4-BE49-F238E27FC236}">
                <a16:creationId xmlns:a16="http://schemas.microsoft.com/office/drawing/2014/main" id="{2F13D179-4194-8D24-0450-E9A585676887}"/>
              </a:ext>
            </a:extLst>
          </p:cNvPr>
          <p:cNvPicPr>
            <a:picLocks noGrp="1" noChangeAspect="1"/>
          </p:cNvPicPr>
          <p:nvPr>
            <p:ph idx="1"/>
          </p:nvPr>
        </p:nvPicPr>
        <p:blipFill>
          <a:blip r:embed="rId2"/>
          <a:stretch>
            <a:fillRect/>
          </a:stretch>
        </p:blipFill>
        <p:spPr>
          <a:xfrm>
            <a:off x="1179634" y="1366345"/>
            <a:ext cx="9832731" cy="4929352"/>
          </a:xfrm>
        </p:spPr>
      </p:pic>
    </p:spTree>
    <p:extLst>
      <p:ext uri="{BB962C8B-B14F-4D97-AF65-F5344CB8AC3E}">
        <p14:creationId xmlns:p14="http://schemas.microsoft.com/office/powerpoint/2010/main" val="2797844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01399C7-8849-4C5E-C688-47981DB56BBE}"/>
              </a:ext>
            </a:extLst>
          </p:cNvPr>
          <p:cNvPicPr>
            <a:picLocks noGrp="1" noChangeAspect="1"/>
          </p:cNvPicPr>
          <p:nvPr>
            <p:ph idx="1"/>
          </p:nvPr>
        </p:nvPicPr>
        <p:blipFill>
          <a:blip r:embed="rId2"/>
          <a:stretch>
            <a:fillRect/>
          </a:stretch>
        </p:blipFill>
        <p:spPr>
          <a:xfrm>
            <a:off x="6799740" y="349653"/>
            <a:ext cx="5169104" cy="6143221"/>
          </a:xfrm>
        </p:spPr>
      </p:pic>
      <p:sp>
        <p:nvSpPr>
          <p:cNvPr id="7" name="TextBox 6">
            <a:extLst>
              <a:ext uri="{FF2B5EF4-FFF2-40B4-BE49-F238E27FC236}">
                <a16:creationId xmlns:a16="http://schemas.microsoft.com/office/drawing/2014/main" id="{079978C3-E2E2-6CDD-CEB1-645C56FAD4A3}"/>
              </a:ext>
            </a:extLst>
          </p:cNvPr>
          <p:cNvSpPr txBox="1"/>
          <p:nvPr/>
        </p:nvSpPr>
        <p:spPr>
          <a:xfrm>
            <a:off x="7282544" y="6508347"/>
            <a:ext cx="4686300" cy="276999"/>
          </a:xfrm>
          <a:prstGeom prst="rect">
            <a:avLst/>
          </a:prstGeom>
          <a:noFill/>
        </p:spPr>
        <p:txBody>
          <a:bodyPr wrap="square">
            <a:spAutoFit/>
          </a:bodyPr>
          <a:lstStyle/>
          <a:p>
            <a:r>
              <a:rPr lang="en-US" sz="1200" dirty="0">
                <a:hlinkClick r:id="rId3"/>
              </a:rPr>
              <a:t>DNA - Definition, Function, Structure and Discovery | Biology Dictionary</a:t>
            </a:r>
            <a:endParaRPr lang="en-US" sz="1200" dirty="0"/>
          </a:p>
        </p:txBody>
      </p:sp>
      <p:pic>
        <p:nvPicPr>
          <p:cNvPr id="9" name="Picture 8">
            <a:extLst>
              <a:ext uri="{FF2B5EF4-FFF2-40B4-BE49-F238E27FC236}">
                <a16:creationId xmlns:a16="http://schemas.microsoft.com/office/drawing/2014/main" id="{74860FD7-3788-A130-7665-CF8B9019D870}"/>
              </a:ext>
            </a:extLst>
          </p:cNvPr>
          <p:cNvPicPr>
            <a:picLocks noChangeAspect="1"/>
          </p:cNvPicPr>
          <p:nvPr/>
        </p:nvPicPr>
        <p:blipFill>
          <a:blip r:embed="rId4"/>
          <a:stretch>
            <a:fillRect/>
          </a:stretch>
        </p:blipFill>
        <p:spPr>
          <a:xfrm>
            <a:off x="382110" y="365125"/>
            <a:ext cx="6142515" cy="2875869"/>
          </a:xfrm>
          <a:prstGeom prst="rect">
            <a:avLst/>
          </a:prstGeom>
        </p:spPr>
      </p:pic>
      <p:pic>
        <p:nvPicPr>
          <p:cNvPr id="13" name="Picture 12">
            <a:extLst>
              <a:ext uri="{FF2B5EF4-FFF2-40B4-BE49-F238E27FC236}">
                <a16:creationId xmlns:a16="http://schemas.microsoft.com/office/drawing/2014/main" id="{27B61251-0976-8CDA-20F6-AEB65D8389B8}"/>
              </a:ext>
            </a:extLst>
          </p:cNvPr>
          <p:cNvPicPr>
            <a:picLocks noChangeAspect="1"/>
          </p:cNvPicPr>
          <p:nvPr/>
        </p:nvPicPr>
        <p:blipFill>
          <a:blip r:embed="rId5"/>
          <a:stretch>
            <a:fillRect/>
          </a:stretch>
        </p:blipFill>
        <p:spPr>
          <a:xfrm>
            <a:off x="601186" y="3326719"/>
            <a:ext cx="5837714" cy="3340593"/>
          </a:xfrm>
          <a:prstGeom prst="rect">
            <a:avLst/>
          </a:prstGeom>
        </p:spPr>
      </p:pic>
      <p:sp>
        <p:nvSpPr>
          <p:cNvPr id="14" name="TextBox 13">
            <a:extLst>
              <a:ext uri="{FF2B5EF4-FFF2-40B4-BE49-F238E27FC236}">
                <a16:creationId xmlns:a16="http://schemas.microsoft.com/office/drawing/2014/main" id="{2C1F25B1-BA24-A475-119A-ACA196D74EFE}"/>
              </a:ext>
            </a:extLst>
          </p:cNvPr>
          <p:cNvSpPr txBox="1"/>
          <p:nvPr/>
        </p:nvSpPr>
        <p:spPr>
          <a:xfrm>
            <a:off x="4394552" y="85725"/>
            <a:ext cx="1654629" cy="367393"/>
          </a:xfrm>
          <a:prstGeom prst="rect">
            <a:avLst/>
          </a:prstGeom>
          <a:noFill/>
        </p:spPr>
        <p:txBody>
          <a:bodyPr wrap="square" rtlCol="0">
            <a:spAutoFit/>
          </a:bodyPr>
          <a:lstStyle/>
          <a:p>
            <a:r>
              <a:rPr lang="en-US" dirty="0"/>
              <a:t>CpG</a:t>
            </a:r>
          </a:p>
        </p:txBody>
      </p:sp>
    </p:spTree>
    <p:extLst>
      <p:ext uri="{BB962C8B-B14F-4D97-AF65-F5344CB8AC3E}">
        <p14:creationId xmlns:p14="http://schemas.microsoft.com/office/powerpoint/2010/main" val="426553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B0D1A1DB-835C-B68E-2A61-2A40F65211E7}"/>
              </a:ext>
            </a:extLst>
          </p:cNvPr>
          <p:cNvPicPr>
            <a:picLocks noGrp="1" noChangeAspect="1"/>
          </p:cNvPicPr>
          <p:nvPr>
            <p:ph idx="1"/>
          </p:nvPr>
        </p:nvPicPr>
        <p:blipFill>
          <a:blip r:embed="rId2"/>
          <a:stretch>
            <a:fillRect/>
          </a:stretch>
        </p:blipFill>
        <p:spPr>
          <a:xfrm>
            <a:off x="643467" y="1628795"/>
            <a:ext cx="5294716" cy="3600407"/>
          </a:xfrm>
          <a:prstGeom prst="rect">
            <a:avLst/>
          </a:prstGeom>
        </p:spPr>
      </p:pic>
      <p:cxnSp>
        <p:nvCxnSpPr>
          <p:cNvPr id="21" name="Straight Connector 20">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E06BCFC3-7EA4-6B4A-D76B-AAE07066BD76}"/>
              </a:ext>
            </a:extLst>
          </p:cNvPr>
          <p:cNvPicPr>
            <a:picLocks noChangeAspect="1"/>
          </p:cNvPicPr>
          <p:nvPr/>
        </p:nvPicPr>
        <p:blipFill>
          <a:blip r:embed="rId3"/>
          <a:stretch>
            <a:fillRect/>
          </a:stretch>
        </p:blipFill>
        <p:spPr>
          <a:xfrm>
            <a:off x="6253817" y="887537"/>
            <a:ext cx="5294715" cy="5082926"/>
          </a:xfrm>
          <a:prstGeom prst="rect">
            <a:avLst/>
          </a:prstGeom>
        </p:spPr>
      </p:pic>
    </p:spTree>
    <p:extLst>
      <p:ext uri="{BB962C8B-B14F-4D97-AF65-F5344CB8AC3E}">
        <p14:creationId xmlns:p14="http://schemas.microsoft.com/office/powerpoint/2010/main" val="8914672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640080" y="325369"/>
            <a:ext cx="4368602" cy="1956841"/>
          </a:xfrm>
        </p:spPr>
        <p:txBody>
          <a:bodyPr anchor="b">
            <a:normAutofit/>
          </a:bodyPr>
          <a:lstStyle/>
          <a:p>
            <a:r>
              <a:rPr lang="en-US" sz="5000"/>
              <a:t>Human genome project (HGP)</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656FF-FF96-8771-7A26-6D8C112ED4E1}"/>
              </a:ext>
            </a:extLst>
          </p:cNvPr>
          <p:cNvSpPr>
            <a:spLocks noGrp="1"/>
          </p:cNvSpPr>
          <p:nvPr>
            <p:ph idx="1"/>
          </p:nvPr>
        </p:nvSpPr>
        <p:spPr>
          <a:xfrm>
            <a:off x="640080" y="2872899"/>
            <a:ext cx="4519749" cy="3320668"/>
          </a:xfrm>
        </p:spPr>
        <p:txBody>
          <a:bodyPr>
            <a:normAutofit/>
          </a:bodyPr>
          <a:lstStyle/>
          <a:p>
            <a:r>
              <a:rPr lang="en-US" sz="2000" b="0" i="0" dirty="0">
                <a:effectLst/>
                <a:latin typeface="Open Sans" panose="020B0606030504020204" pitchFamily="34" charset="0"/>
              </a:rPr>
              <a:t>Was large, well-organized, and highly collaborative international effort that generated the </a:t>
            </a:r>
            <a:r>
              <a:rPr lang="en-US" sz="2000" b="1" i="0" dirty="0">
                <a:effectLst/>
                <a:latin typeface="Open Sans" panose="020B0606030504020204" pitchFamily="34" charset="0"/>
              </a:rPr>
              <a:t>first sequence of the human genome </a:t>
            </a:r>
            <a:r>
              <a:rPr lang="en-US" sz="2000" b="0" i="0" dirty="0">
                <a:effectLst/>
                <a:latin typeface="Open Sans" panose="020B0606030504020204" pitchFamily="34" charset="0"/>
              </a:rPr>
              <a:t>and that of several additional well-studied organisms. </a:t>
            </a:r>
          </a:p>
          <a:p>
            <a:r>
              <a:rPr lang="en-US" sz="2000" b="0" i="0" dirty="0">
                <a:effectLst/>
                <a:latin typeface="Open Sans" panose="020B0606030504020204" pitchFamily="34" charset="0"/>
              </a:rPr>
              <a:t>Carried out from 1990–2003, it was one of the most ambitious and important scientific endeavors in human history.</a:t>
            </a:r>
            <a:endParaRPr lang="en-US" sz="2000" dirty="0"/>
          </a:p>
        </p:txBody>
      </p:sp>
      <p:pic>
        <p:nvPicPr>
          <p:cNvPr id="5" name="Picture 4" descr="A person standing at a podium&#10;&#10;Description automatically generated">
            <a:extLst>
              <a:ext uri="{FF2B5EF4-FFF2-40B4-BE49-F238E27FC236}">
                <a16:creationId xmlns:a16="http://schemas.microsoft.com/office/drawing/2014/main" id="{E811B86B-BC9C-E540-54A2-30C6B5D85ED6}"/>
              </a:ext>
            </a:extLst>
          </p:cNvPr>
          <p:cNvPicPr>
            <a:picLocks noChangeAspect="1"/>
          </p:cNvPicPr>
          <p:nvPr/>
        </p:nvPicPr>
        <p:blipFill rotWithShape="1">
          <a:blip r:embed="rId2"/>
          <a:srcRect r="25273" b="-2"/>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7" name="TextBox 6">
            <a:extLst>
              <a:ext uri="{FF2B5EF4-FFF2-40B4-BE49-F238E27FC236}">
                <a16:creationId xmlns:a16="http://schemas.microsoft.com/office/drawing/2014/main" id="{51CFFF81-596E-931C-CD45-AD32CBC6111C}"/>
              </a:ext>
            </a:extLst>
          </p:cNvPr>
          <p:cNvSpPr txBox="1"/>
          <p:nvPr/>
        </p:nvSpPr>
        <p:spPr>
          <a:xfrm>
            <a:off x="1067481" y="6276518"/>
            <a:ext cx="3675969" cy="369332"/>
          </a:xfrm>
          <a:prstGeom prst="rect">
            <a:avLst/>
          </a:prstGeom>
          <a:noFill/>
        </p:spPr>
        <p:txBody>
          <a:bodyPr wrap="square">
            <a:spAutoFit/>
          </a:bodyPr>
          <a:lstStyle/>
          <a:p>
            <a:r>
              <a:rPr lang="en-US" dirty="0">
                <a:hlinkClick r:id="rId3"/>
              </a:rPr>
              <a:t>Human Genome Project Timeline</a:t>
            </a:r>
            <a:endParaRPr lang="en-US" dirty="0"/>
          </a:p>
        </p:txBody>
      </p:sp>
    </p:spTree>
    <p:extLst>
      <p:ext uri="{BB962C8B-B14F-4D97-AF65-F5344CB8AC3E}">
        <p14:creationId xmlns:p14="http://schemas.microsoft.com/office/powerpoint/2010/main" val="27958839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0A370197-8FD4-EB63-457F-B565EB7E9647}"/>
              </a:ext>
            </a:extLst>
          </p:cNvPr>
          <p:cNvPicPr>
            <a:picLocks noGrp="1" noChangeAspect="1"/>
          </p:cNvPicPr>
          <p:nvPr>
            <p:ph idx="1"/>
          </p:nvPr>
        </p:nvPicPr>
        <p:blipFill>
          <a:blip r:embed="rId2"/>
          <a:stretch>
            <a:fillRect/>
          </a:stretch>
        </p:blipFill>
        <p:spPr>
          <a:xfrm>
            <a:off x="273969" y="507076"/>
            <a:ext cx="11644061" cy="5320753"/>
          </a:xfrm>
        </p:spPr>
      </p:pic>
      <p:sp>
        <p:nvSpPr>
          <p:cNvPr id="7" name="TextBox 6">
            <a:extLst>
              <a:ext uri="{FF2B5EF4-FFF2-40B4-BE49-F238E27FC236}">
                <a16:creationId xmlns:a16="http://schemas.microsoft.com/office/drawing/2014/main" id="{B199BE0D-8E44-E06C-0E47-F2979C46227F}"/>
              </a:ext>
            </a:extLst>
          </p:cNvPr>
          <p:cNvSpPr txBox="1"/>
          <p:nvPr/>
        </p:nvSpPr>
        <p:spPr>
          <a:xfrm>
            <a:off x="6720498" y="6350924"/>
            <a:ext cx="5197532" cy="369332"/>
          </a:xfrm>
          <a:prstGeom prst="rect">
            <a:avLst/>
          </a:prstGeom>
          <a:noFill/>
        </p:spPr>
        <p:txBody>
          <a:bodyPr wrap="square">
            <a:spAutoFit/>
          </a:bodyPr>
          <a:lstStyle/>
          <a:p>
            <a:r>
              <a:rPr lang="en-US" dirty="0">
                <a:hlinkClick r:id="rId3"/>
              </a:rPr>
              <a:t>Landmarks in genetics and genomics (genome.gov)</a:t>
            </a:r>
            <a:endParaRPr lang="en-US" dirty="0"/>
          </a:p>
        </p:txBody>
      </p:sp>
    </p:spTree>
    <p:extLst>
      <p:ext uri="{BB962C8B-B14F-4D97-AF65-F5344CB8AC3E}">
        <p14:creationId xmlns:p14="http://schemas.microsoft.com/office/powerpoint/2010/main" val="3251490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640080" y="1267424"/>
            <a:ext cx="9646920" cy="1014786"/>
          </a:xfrm>
        </p:spPr>
        <p:txBody>
          <a:bodyPr anchor="b">
            <a:normAutofit/>
          </a:bodyPr>
          <a:lstStyle/>
          <a:p>
            <a:r>
              <a:rPr lang="en-US" sz="5000" dirty="0"/>
              <a:t>Human genome project (HGP)</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656FF-FF96-8771-7A26-6D8C112ED4E1}"/>
              </a:ext>
            </a:extLst>
          </p:cNvPr>
          <p:cNvSpPr>
            <a:spLocks noGrp="1"/>
          </p:cNvSpPr>
          <p:nvPr>
            <p:ph idx="1"/>
          </p:nvPr>
        </p:nvSpPr>
        <p:spPr>
          <a:xfrm>
            <a:off x="783771" y="2872899"/>
            <a:ext cx="10172700" cy="3320668"/>
          </a:xfrm>
        </p:spPr>
        <p:txBody>
          <a:bodyPr>
            <a:normAutofit/>
          </a:bodyPr>
          <a:lstStyle/>
          <a:p>
            <a:pPr algn="just"/>
            <a:r>
              <a:rPr lang="en-US" sz="2000" b="0" i="0" dirty="0">
                <a:solidFill>
                  <a:srgbClr val="000000"/>
                </a:solidFill>
                <a:effectLst/>
                <a:latin typeface="Open Sans" panose="020B0606030504020204" pitchFamily="34" charset="0"/>
              </a:rPr>
              <a:t>The sequence of the human genome generated by the Human Genome Project was not from a single person. </a:t>
            </a:r>
          </a:p>
          <a:p>
            <a:pPr algn="just"/>
            <a:r>
              <a:rPr lang="en-US" sz="2000" b="0" i="0" dirty="0">
                <a:solidFill>
                  <a:srgbClr val="000000"/>
                </a:solidFill>
                <a:effectLst/>
                <a:latin typeface="Open Sans" panose="020B0606030504020204" pitchFamily="34" charset="0"/>
              </a:rPr>
              <a:t>Rather, it reflects a patchwork from multiple people whose identities were intentionally made anonymous to protect their privacy.</a:t>
            </a:r>
          </a:p>
          <a:p>
            <a:pPr algn="just"/>
            <a:r>
              <a:rPr lang="en-US" sz="2000" b="0" i="0" dirty="0">
                <a:solidFill>
                  <a:srgbClr val="000000"/>
                </a:solidFill>
                <a:effectLst/>
                <a:latin typeface="Open Sans" panose="020B0606030504020204" pitchFamily="34" charset="0"/>
              </a:rPr>
              <a:t>The project researchers used a thoughtful process to recruit volunteers, acquire their informed consent, and collect their blood samples. </a:t>
            </a:r>
          </a:p>
          <a:p>
            <a:pPr algn="just"/>
            <a:r>
              <a:rPr lang="en-US" sz="2000" b="0" i="0" dirty="0">
                <a:solidFill>
                  <a:srgbClr val="000000"/>
                </a:solidFill>
                <a:effectLst/>
                <a:latin typeface="Open Sans" panose="020B0606030504020204" pitchFamily="34" charset="0"/>
              </a:rPr>
              <a:t>Most of the human genome sequence generated by the Human Genome Project came from blood donors in Buffalo, New York; specifically, 93% from </a:t>
            </a:r>
            <a:r>
              <a:rPr lang="en-US" sz="2000" b="1" i="0" dirty="0">
                <a:solidFill>
                  <a:srgbClr val="000000"/>
                </a:solidFill>
                <a:effectLst/>
                <a:latin typeface="Open Sans" panose="020B0606030504020204" pitchFamily="34" charset="0"/>
              </a:rPr>
              <a:t>11 donors</a:t>
            </a:r>
            <a:r>
              <a:rPr lang="en-US" sz="2000" b="0" i="0" dirty="0">
                <a:solidFill>
                  <a:srgbClr val="000000"/>
                </a:solidFill>
                <a:effectLst/>
                <a:latin typeface="Open Sans" panose="020B0606030504020204" pitchFamily="34" charset="0"/>
              </a:rPr>
              <a:t>, and 7% from one donor.</a:t>
            </a:r>
          </a:p>
        </p:txBody>
      </p:sp>
    </p:spTree>
    <p:extLst>
      <p:ext uri="{BB962C8B-B14F-4D97-AF65-F5344CB8AC3E}">
        <p14:creationId xmlns:p14="http://schemas.microsoft.com/office/powerpoint/2010/main" val="5271439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640080" y="1267424"/>
            <a:ext cx="9646920" cy="1014786"/>
          </a:xfrm>
        </p:spPr>
        <p:txBody>
          <a:bodyPr anchor="b">
            <a:normAutofit/>
          </a:bodyPr>
          <a:lstStyle/>
          <a:p>
            <a:r>
              <a:rPr lang="en-US" sz="5000" dirty="0"/>
              <a:t>Human genome project (HGP)</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656FF-FF96-8771-7A26-6D8C112ED4E1}"/>
              </a:ext>
            </a:extLst>
          </p:cNvPr>
          <p:cNvSpPr>
            <a:spLocks noGrp="1"/>
          </p:cNvSpPr>
          <p:nvPr>
            <p:ph idx="1"/>
          </p:nvPr>
        </p:nvSpPr>
        <p:spPr>
          <a:xfrm>
            <a:off x="783771" y="2872899"/>
            <a:ext cx="10172700" cy="3320668"/>
          </a:xfrm>
        </p:spPr>
        <p:txBody>
          <a:bodyPr>
            <a:normAutofit lnSpcReduction="10000"/>
          </a:bodyPr>
          <a:lstStyle/>
          <a:p>
            <a:pPr algn="just"/>
            <a:r>
              <a:rPr lang="en-US" sz="1800" b="0" i="0" dirty="0">
                <a:solidFill>
                  <a:srgbClr val="000000"/>
                </a:solidFill>
                <a:effectLst/>
                <a:latin typeface="Open Sans" panose="020B0606030504020204" pitchFamily="34" charset="0"/>
              </a:rPr>
              <a:t>The Human Genome Project could not have been completed as quickly and effectively without the dedicated participation of an international consortium of thousands of researchers. </a:t>
            </a:r>
          </a:p>
          <a:p>
            <a:pPr algn="just"/>
            <a:r>
              <a:rPr lang="en-US" sz="1800" b="0" i="0" dirty="0">
                <a:solidFill>
                  <a:srgbClr val="000000"/>
                </a:solidFill>
                <a:effectLst/>
                <a:latin typeface="Open Sans" panose="020B0606030504020204" pitchFamily="34" charset="0"/>
              </a:rPr>
              <a:t>In the United States, the researchers were funded by the Department of Energy and the National Institutes of Health, which created the Office for Human Genome Research in 1988 (later renamed the National Center for Human Genome Research in 1990 and then the National Human Genome Research Institute in 1997).</a:t>
            </a:r>
          </a:p>
          <a:p>
            <a:pPr algn="just"/>
            <a:r>
              <a:rPr lang="en-US" sz="1800" b="0" i="0" dirty="0">
                <a:solidFill>
                  <a:srgbClr val="000000"/>
                </a:solidFill>
                <a:effectLst/>
                <a:latin typeface="Open Sans" panose="020B0606030504020204" pitchFamily="34" charset="0"/>
              </a:rPr>
              <a:t>The sequencing of the human genome involved researchers from 20 separate universities and research centers across the United States, United Kingdom, France, Germany, Japan and China. </a:t>
            </a:r>
          </a:p>
          <a:p>
            <a:pPr algn="just"/>
            <a:r>
              <a:rPr lang="en-US" sz="1800" b="0" i="0" dirty="0">
                <a:solidFill>
                  <a:srgbClr val="000000"/>
                </a:solidFill>
                <a:effectLst/>
                <a:latin typeface="Open Sans" panose="020B0606030504020204" pitchFamily="34" charset="0"/>
              </a:rPr>
              <a:t>The groups in these countries became known as the International Human Genome Sequencing Consortium.</a:t>
            </a:r>
          </a:p>
        </p:txBody>
      </p:sp>
      <p:sp>
        <p:nvSpPr>
          <p:cNvPr id="5" name="TextBox 4">
            <a:extLst>
              <a:ext uri="{FF2B5EF4-FFF2-40B4-BE49-F238E27FC236}">
                <a16:creationId xmlns:a16="http://schemas.microsoft.com/office/drawing/2014/main" id="{1AF66886-D53A-562B-DBC7-95B0DE3C7C30}"/>
              </a:ext>
            </a:extLst>
          </p:cNvPr>
          <p:cNvSpPr txBox="1"/>
          <p:nvPr/>
        </p:nvSpPr>
        <p:spPr>
          <a:xfrm>
            <a:off x="7431541" y="6276518"/>
            <a:ext cx="3639230" cy="369332"/>
          </a:xfrm>
          <a:prstGeom prst="rect">
            <a:avLst/>
          </a:prstGeom>
          <a:noFill/>
        </p:spPr>
        <p:txBody>
          <a:bodyPr wrap="square">
            <a:spAutoFit/>
          </a:bodyPr>
          <a:lstStyle/>
          <a:p>
            <a:r>
              <a:rPr lang="en-US" dirty="0">
                <a:hlinkClick r:id="rId2"/>
              </a:rPr>
              <a:t>Human Genome Project Fact Sheet</a:t>
            </a:r>
            <a:endParaRPr lang="en-US" dirty="0"/>
          </a:p>
        </p:txBody>
      </p:sp>
    </p:spTree>
    <p:extLst>
      <p:ext uri="{BB962C8B-B14F-4D97-AF65-F5344CB8AC3E}">
        <p14:creationId xmlns:p14="http://schemas.microsoft.com/office/powerpoint/2010/main" val="596769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99730F-9ECA-2AEF-C1A8-7CB6279A8DEC}"/>
              </a:ext>
            </a:extLst>
          </p:cNvPr>
          <p:cNvSpPr>
            <a:spLocks noGrp="1"/>
          </p:cNvSpPr>
          <p:nvPr>
            <p:ph type="title"/>
          </p:nvPr>
        </p:nvSpPr>
        <p:spPr>
          <a:xfrm>
            <a:off x="640080" y="1267424"/>
            <a:ext cx="9646920" cy="1014786"/>
          </a:xfrm>
        </p:spPr>
        <p:txBody>
          <a:bodyPr anchor="b">
            <a:normAutofit/>
          </a:bodyPr>
          <a:lstStyle/>
          <a:p>
            <a:r>
              <a:rPr lang="en-US" sz="5000" dirty="0"/>
              <a:t>Human genome project (HGP)</a:t>
            </a:r>
          </a:p>
        </p:txBody>
      </p:sp>
      <p:sp>
        <p:nvSpPr>
          <p:cNvPr id="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A7E656FF-FF96-8771-7A26-6D8C112ED4E1}"/>
              </a:ext>
            </a:extLst>
          </p:cNvPr>
          <p:cNvSpPr>
            <a:spLocks noGrp="1"/>
          </p:cNvSpPr>
          <p:nvPr>
            <p:ph idx="1"/>
          </p:nvPr>
        </p:nvSpPr>
        <p:spPr>
          <a:xfrm>
            <a:off x="783771" y="2872899"/>
            <a:ext cx="10172700" cy="3320668"/>
          </a:xfrm>
        </p:spPr>
        <p:txBody>
          <a:bodyPr>
            <a:normAutofit/>
          </a:bodyPr>
          <a:lstStyle/>
          <a:p>
            <a:pPr algn="just"/>
            <a:r>
              <a:rPr lang="en-US" sz="1800" b="0" i="0" dirty="0">
                <a:solidFill>
                  <a:srgbClr val="000000"/>
                </a:solidFill>
                <a:effectLst/>
                <a:latin typeface="Open Sans" panose="020B0606030504020204" pitchFamily="34" charset="0"/>
              </a:rPr>
              <a:t>In June 2000, the International Human Genome Sequencing Consortium </a:t>
            </a:r>
            <a:r>
              <a:rPr lang="en-US" sz="1800" b="1" i="0" u="none" strike="noStrike" dirty="0">
                <a:solidFill>
                  <a:srgbClr val="00267E"/>
                </a:solidFill>
                <a:effectLst/>
                <a:latin typeface="Open Sans" panose="020B0606030504020204" pitchFamily="34" charset="0"/>
                <a:hlinkClick r:id="rId2"/>
              </a:rPr>
              <a:t>announced</a:t>
            </a:r>
            <a:r>
              <a:rPr lang="en-US" sz="1800" b="0" i="0" dirty="0">
                <a:solidFill>
                  <a:srgbClr val="000000"/>
                </a:solidFill>
                <a:effectLst/>
                <a:latin typeface="Open Sans" panose="020B0606030504020204" pitchFamily="34" charset="0"/>
              </a:rPr>
              <a:t> that it had produced a draft human genome sequence that accounted for 90% of the human genome. The draft sequence contained more than 150,000 areas where the DNA sequence was unknown because it could not be determined accurately (known as gaps).</a:t>
            </a:r>
          </a:p>
          <a:p>
            <a:pPr algn="just"/>
            <a:r>
              <a:rPr lang="en-US" sz="1800" b="0" i="0" dirty="0">
                <a:solidFill>
                  <a:srgbClr val="000000"/>
                </a:solidFill>
                <a:effectLst/>
                <a:latin typeface="Open Sans" panose="020B0606030504020204" pitchFamily="34" charset="0"/>
              </a:rPr>
              <a:t>In April 2003, the consortium </a:t>
            </a:r>
            <a:r>
              <a:rPr lang="en-US" sz="1800" b="1" i="0" u="none" strike="noStrike" dirty="0">
                <a:solidFill>
                  <a:srgbClr val="00267E"/>
                </a:solidFill>
                <a:effectLst/>
                <a:latin typeface="Open Sans" panose="020B0606030504020204" pitchFamily="34" charset="0"/>
                <a:hlinkClick r:id="rId3"/>
              </a:rPr>
              <a:t>announced</a:t>
            </a:r>
            <a:r>
              <a:rPr lang="en-US" sz="1800" b="0" i="0" dirty="0">
                <a:solidFill>
                  <a:srgbClr val="000000"/>
                </a:solidFill>
                <a:effectLst/>
                <a:latin typeface="Open Sans" panose="020B0606030504020204" pitchFamily="34" charset="0"/>
              </a:rPr>
              <a:t> that it had generated an essentially complete human genome sequence, which was significantly improved from the draft sequence. Specifically, it accounted for 92% of the human genome and less than 400 gaps; it was also more accurate.</a:t>
            </a:r>
          </a:p>
          <a:p>
            <a:pPr algn="just"/>
            <a:r>
              <a:rPr lang="en-US" sz="1800" b="0" i="0" dirty="0">
                <a:solidFill>
                  <a:srgbClr val="000000"/>
                </a:solidFill>
                <a:effectLst/>
                <a:latin typeface="Open Sans" panose="020B0606030504020204" pitchFamily="34" charset="0"/>
              </a:rPr>
              <a:t>On March 31, 2022, the Telomere-to-Telomere (T2T) consortium announced that had filled in the remaining gaps and produced the </a:t>
            </a:r>
            <a:r>
              <a:rPr lang="en-US" sz="1800" b="1" i="0" u="none" strike="noStrike" dirty="0">
                <a:solidFill>
                  <a:srgbClr val="00267E"/>
                </a:solidFill>
                <a:effectLst/>
                <a:latin typeface="Open Sans" panose="020B0606030504020204" pitchFamily="34" charset="0"/>
                <a:hlinkClick r:id="rId4"/>
              </a:rPr>
              <a:t>first truly complete human genome sequence</a:t>
            </a:r>
            <a:r>
              <a:rPr lang="en-US" sz="1800" b="0" i="0" dirty="0">
                <a:solidFill>
                  <a:srgbClr val="000000"/>
                </a:solidFill>
                <a:effectLst/>
                <a:latin typeface="Open Sans" panose="020B0606030504020204" pitchFamily="34" charset="0"/>
              </a:rPr>
              <a:t>.</a:t>
            </a:r>
          </a:p>
        </p:txBody>
      </p:sp>
      <p:sp>
        <p:nvSpPr>
          <p:cNvPr id="5" name="TextBox 4">
            <a:extLst>
              <a:ext uri="{FF2B5EF4-FFF2-40B4-BE49-F238E27FC236}">
                <a16:creationId xmlns:a16="http://schemas.microsoft.com/office/drawing/2014/main" id="{1AF66886-D53A-562B-DBC7-95B0DE3C7C30}"/>
              </a:ext>
            </a:extLst>
          </p:cNvPr>
          <p:cNvSpPr txBox="1"/>
          <p:nvPr/>
        </p:nvSpPr>
        <p:spPr>
          <a:xfrm>
            <a:off x="7431541" y="6276518"/>
            <a:ext cx="3639230" cy="369332"/>
          </a:xfrm>
          <a:prstGeom prst="rect">
            <a:avLst/>
          </a:prstGeom>
          <a:noFill/>
        </p:spPr>
        <p:txBody>
          <a:bodyPr wrap="square">
            <a:spAutoFit/>
          </a:bodyPr>
          <a:lstStyle/>
          <a:p>
            <a:r>
              <a:rPr lang="en-US" dirty="0">
                <a:hlinkClick r:id="rId5"/>
              </a:rPr>
              <a:t>Human Genome Project Fact Sheet</a:t>
            </a:r>
            <a:endParaRPr lang="en-US" dirty="0"/>
          </a:p>
        </p:txBody>
      </p:sp>
    </p:spTree>
    <p:extLst>
      <p:ext uri="{BB962C8B-B14F-4D97-AF65-F5344CB8AC3E}">
        <p14:creationId xmlns:p14="http://schemas.microsoft.com/office/powerpoint/2010/main" val="34284614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TotalTime>
  <Words>802</Words>
  <Application>Microsoft Office PowerPoint</Application>
  <PresentationFormat>Widescreen</PresentationFormat>
  <Paragraphs>63</Paragraphs>
  <Slides>22</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Arial</vt:lpstr>
      <vt:lpstr>Calibri</vt:lpstr>
      <vt:lpstr>Calibri Light</vt:lpstr>
      <vt:lpstr>Courier New</vt:lpstr>
      <vt:lpstr>Helvetica Neue</vt:lpstr>
      <vt:lpstr>Open Sans</vt:lpstr>
      <vt:lpstr>Times New Roman</vt:lpstr>
      <vt:lpstr>Office Theme</vt:lpstr>
      <vt:lpstr>Human genome structure, function and clinical considerations</vt:lpstr>
      <vt:lpstr>Content</vt:lpstr>
      <vt:lpstr>PowerPoint Presentation</vt:lpstr>
      <vt:lpstr>PowerPoint Presentation</vt:lpstr>
      <vt:lpstr>Human genome project (HGP)</vt:lpstr>
      <vt:lpstr>PowerPoint Presentation</vt:lpstr>
      <vt:lpstr>Human genome project (HGP)</vt:lpstr>
      <vt:lpstr>Human genome project (HGP)</vt:lpstr>
      <vt:lpstr>Human genome project (HGP)</vt:lpstr>
      <vt:lpstr>PowerPoint Presentation</vt:lpstr>
      <vt:lpstr>(35) Lessons from the Human Genome Project - YouTube</vt:lpstr>
      <vt:lpstr>How did the Human Genome Project affect biological research in general?</vt:lpstr>
      <vt:lpstr>How did the Human Genome Project affect medical research and clinical application in general?</vt:lpstr>
      <vt:lpstr>PowerPoint Presentation</vt:lpstr>
      <vt:lpstr>Genome components</vt:lpstr>
      <vt:lpstr>Genome components</vt:lpstr>
      <vt:lpstr>Gene structure</vt:lpstr>
      <vt:lpstr>Gene structure</vt:lpstr>
      <vt:lpstr>Understanding Gene Annotation through GENCODE (https://www.gencodegenes.org/)</vt:lpstr>
      <vt:lpstr>Understanding Human reference genome through the UCSC Genome Browser (https://genome.ucsc.edu/)</vt:lpstr>
      <vt:lpstr>GEO NCBI (https://www.ncbi.nlm.nih.gov/geo/)</vt:lpstr>
      <vt:lpstr>ENA (https://www.ebi.ac.uk/ena/browser/home)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Human genome structure, function and clinical considerations</dc:title>
  <dc:creator>Luu Loi</dc:creator>
  <cp:lastModifiedBy>Luu Loi</cp:lastModifiedBy>
  <cp:revision>62</cp:revision>
  <dcterms:created xsi:type="dcterms:W3CDTF">2023-04-09T10:50:38Z</dcterms:created>
  <dcterms:modified xsi:type="dcterms:W3CDTF">2023-08-05T03:12:43Z</dcterms:modified>
</cp:coreProperties>
</file>